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C8ABE9-0A68-4FC2-84A1-A94E2C6093BF}" type="datetimeFigureOut">
              <a:rPr lang="zh-CN" altLang="en-US" smtClean="0"/>
              <a:pPr/>
              <a:t>2018/7/11</a:t>
            </a:fld>
            <a:endParaRPr lang="zh-CN" altLang="en-US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ABE9-0A68-4FC2-84A1-A94E2C6093BF}" type="datetimeFigureOut">
              <a:rPr lang="zh-CN" altLang="en-US" smtClean="0"/>
              <a:pPr/>
              <a:t>2018/7/11</a:t>
            </a:fld>
            <a:endParaRPr lang="zh-CN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ABE9-0A68-4FC2-84A1-A94E2C6093BF}" type="datetimeFigureOut">
              <a:rPr lang="zh-CN" altLang="en-US" smtClean="0"/>
              <a:pPr/>
              <a:t>2018/7/11</a:t>
            </a:fld>
            <a:endParaRPr lang="zh-CN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ABE9-0A68-4FC2-84A1-A94E2C6093BF}" type="datetimeFigureOut">
              <a:rPr lang="zh-CN" altLang="en-US" smtClean="0"/>
              <a:pPr/>
              <a:t>2018/7/11</a:t>
            </a:fld>
            <a:endParaRPr lang="zh-CN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ABE9-0A68-4FC2-84A1-A94E2C6093BF}" type="datetimeFigureOut">
              <a:rPr lang="zh-CN" altLang="en-US" smtClean="0"/>
              <a:pPr/>
              <a:t>2018/7/11</a:t>
            </a:fld>
            <a:endParaRPr lang="zh-CN" alt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ABE9-0A68-4FC2-84A1-A94E2C6093BF}" type="datetimeFigureOut">
              <a:rPr lang="zh-CN" altLang="en-US" smtClean="0"/>
              <a:pPr/>
              <a:t>2018/7/11</a:t>
            </a:fld>
            <a:endParaRPr lang="zh-CN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ABE9-0A68-4FC2-84A1-A94E2C6093BF}" type="datetimeFigureOut">
              <a:rPr lang="zh-CN" altLang="en-US" smtClean="0"/>
              <a:pPr/>
              <a:t>2018/7/11</a:t>
            </a:fld>
            <a:endParaRPr lang="zh-CN" alt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ABE9-0A68-4FC2-84A1-A94E2C6093BF}" type="datetimeFigureOut">
              <a:rPr lang="zh-CN" altLang="en-US" smtClean="0"/>
              <a:pPr/>
              <a:t>2018/7/11</a:t>
            </a:fld>
            <a:endParaRPr lang="zh-CN" alt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8ABE9-0A68-4FC2-84A1-A94E2C6093BF}" type="datetimeFigureOut">
              <a:rPr lang="zh-CN" altLang="en-US" smtClean="0"/>
              <a:pPr/>
              <a:t>2018/7/11</a:t>
            </a:fld>
            <a:endParaRPr lang="zh-CN" alt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7C8ABE9-0A68-4FC2-84A1-A94E2C6093BF}" type="datetimeFigureOut">
              <a:rPr lang="zh-CN" altLang="en-US" smtClean="0"/>
              <a:pPr/>
              <a:t>2018/7/11</a:t>
            </a:fld>
            <a:endParaRPr lang="zh-CN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C8ABE9-0A68-4FC2-84A1-A94E2C6093BF}" type="datetimeFigureOut">
              <a:rPr lang="zh-CN" altLang="en-US" smtClean="0"/>
              <a:pPr/>
              <a:t>2018/7/11</a:t>
            </a:fld>
            <a:endParaRPr lang="zh-CN" alt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C8ABE9-0A68-4FC2-84A1-A94E2C6093BF}" type="datetimeFigureOut">
              <a:rPr lang="zh-CN" altLang="en-US" smtClean="0"/>
              <a:pPr/>
              <a:t>2018/7/11</a:t>
            </a:fld>
            <a:endParaRPr lang="zh-CN" alt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66" Type="http://schemas.openxmlformats.org/officeDocument/2006/relationships/image" Target="../media/image72.png"/><Relationship Id="rId5" Type="http://schemas.openxmlformats.org/officeDocument/2006/relationships/image" Target="../media/image11.png"/><Relationship Id="rId61" Type="http://schemas.openxmlformats.org/officeDocument/2006/relationships/image" Target="../media/image67.png"/><Relationship Id="rId19" Type="http://schemas.openxmlformats.org/officeDocument/2006/relationships/image" Target="../media/image2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64" Type="http://schemas.openxmlformats.org/officeDocument/2006/relationships/image" Target="../media/image70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67" Type="http://schemas.openxmlformats.org/officeDocument/2006/relationships/image" Target="../media/image73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" Type="http://schemas.openxmlformats.org/officeDocument/2006/relationships/image" Target="../media/image16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035300"/>
            <a:ext cx="4102100" cy="635000"/>
          </a:xfrm>
          <a:prstGeom prst="rect">
            <a:avLst/>
          </a:prstGeom>
        </p:spPr>
      </p:pic>
      <p:pic>
        <p:nvPicPr>
          <p:cNvPr id="3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8256" y="2807208"/>
            <a:ext cx="5038343" cy="1435608"/>
          </a:xfrm>
          <a:prstGeom prst="rect">
            <a:avLst/>
          </a:prstGeom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3640" y="2788920"/>
            <a:ext cx="1024128" cy="14356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9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2321330"/>
            <a:ext cx="1636776" cy="2368296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857224" y="512134"/>
            <a:ext cx="7429551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000099"/>
                </a:solidFill>
                <a:latin typeface="Times New Roman"/>
              </a:rPr>
              <a:t>ERGONOMİ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251520" y="1124744"/>
            <a:ext cx="5203348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Günümüzde ergonomik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8576" y="1673479"/>
            <a:ext cx="5858976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çalışmaların hedefi, sadece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8576" y="2222405"/>
            <a:ext cx="5232202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insanı kazalardan ya 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8576" y="2875872"/>
            <a:ext cx="6633547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hatalardan koruyarak üretimi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8576" y="3430717"/>
            <a:ext cx="5204951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aksatmamak değil, aynı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7173" y="3981532"/>
            <a:ext cx="7114127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zamanda çalışma ortamlarını da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8576" y="4635253"/>
            <a:ext cx="6714980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insanı mutlu edecek ortamlara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2185" y="5296719"/>
            <a:ext cx="3561296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dönüştürmektir.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 9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3640" y="1216151"/>
            <a:ext cx="2185415" cy="2523744"/>
          </a:xfrm>
          <a:prstGeom prst="rect">
            <a:avLst/>
          </a:prstGeom>
        </p:spPr>
      </p:pic>
      <p:pic>
        <p:nvPicPr>
          <p:cNvPr id="93" name="Image 9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0300" y="1155700"/>
            <a:ext cx="2133600" cy="2476500"/>
          </a:xfrm>
          <a:prstGeom prst="rect">
            <a:avLst/>
          </a:prstGeom>
        </p:spPr>
      </p:pic>
      <p:pic>
        <p:nvPicPr>
          <p:cNvPr id="94" name="Image 9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7920" y="1170432"/>
            <a:ext cx="2121408" cy="2459736"/>
          </a:xfrm>
          <a:prstGeom prst="rect">
            <a:avLst/>
          </a:prstGeom>
        </p:spPr>
      </p:pic>
      <p:pic>
        <p:nvPicPr>
          <p:cNvPr id="95" name="Image 9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3640" y="3977640"/>
            <a:ext cx="2185415" cy="2523744"/>
          </a:xfrm>
          <a:prstGeom prst="rect">
            <a:avLst/>
          </a:prstGeom>
        </p:spPr>
      </p:pic>
      <p:pic>
        <p:nvPicPr>
          <p:cNvPr id="96" name="Image 9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7920" y="3931919"/>
            <a:ext cx="2121408" cy="2468880"/>
          </a:xfrm>
          <a:prstGeom prst="rect">
            <a:avLst/>
          </a:prstGeom>
        </p:spPr>
      </p:pic>
      <p:pic>
        <p:nvPicPr>
          <p:cNvPr id="97" name="Image 9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37400" y="3568700"/>
            <a:ext cx="431800" cy="4318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6200775" y="1152525"/>
            <a:ext cx="0" cy="2505074"/>
          </a:xfrm>
          <a:custGeom>
            <a:avLst/>
            <a:gdLst/>
            <a:ahLst/>
            <a:cxnLst/>
            <a:rect l="0" t="0" r="0" b="0"/>
            <a:pathLst>
              <a:path h="2505074">
                <a:moveTo>
                  <a:pt x="0" y="2505074"/>
                </a:moveTo>
                <a:lnTo>
                  <a:pt x="2162174" y="2505074"/>
                </a:lnTo>
                <a:lnTo>
                  <a:pt x="2162174" y="0"/>
                </a:lnTo>
                <a:lnTo>
                  <a:pt x="0" y="0"/>
                </a:lnTo>
                <a:lnTo>
                  <a:pt x="0" y="2505074"/>
                </a:lnTo>
              </a:path>
            </a:pathLst>
          </a:custGeom>
          <a:ln w="29765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200775" y="3914775"/>
            <a:ext cx="0" cy="2505075"/>
          </a:xfrm>
          <a:custGeom>
            <a:avLst/>
            <a:gdLst/>
            <a:ahLst/>
            <a:cxnLst/>
            <a:rect l="0" t="0" r="0" b="0"/>
            <a:pathLst>
              <a:path h="2505075">
                <a:moveTo>
                  <a:pt x="0" y="2505075"/>
                </a:moveTo>
                <a:lnTo>
                  <a:pt x="2162174" y="2505075"/>
                </a:lnTo>
                <a:lnTo>
                  <a:pt x="2162174" y="0"/>
                </a:lnTo>
                <a:lnTo>
                  <a:pt x="0" y="0"/>
                </a:lnTo>
                <a:lnTo>
                  <a:pt x="0" y="2505075"/>
                </a:lnTo>
              </a:path>
            </a:pathLst>
          </a:custGeom>
          <a:ln w="29765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7143750" y="3571875"/>
            <a:ext cx="214375" cy="428625"/>
          </a:xfrm>
          <a:custGeom>
            <a:avLst/>
            <a:gdLst/>
            <a:ahLst/>
            <a:cxnLst/>
            <a:rect l="0" t="0" r="0" b="0"/>
            <a:pathLst>
              <a:path w="214375" h="428625">
                <a:moveTo>
                  <a:pt x="0" y="214249"/>
                </a:moveTo>
                <a:lnTo>
                  <a:pt x="107187" y="214249"/>
                </a:lnTo>
                <a:lnTo>
                  <a:pt x="107187" y="0"/>
                </a:lnTo>
                <a:lnTo>
                  <a:pt x="321436" y="0"/>
                </a:lnTo>
                <a:lnTo>
                  <a:pt x="321436" y="214249"/>
                </a:lnTo>
                <a:lnTo>
                  <a:pt x="428625" y="214249"/>
                </a:lnTo>
                <a:lnTo>
                  <a:pt x="214375" y="428625"/>
                </a:lnTo>
                <a:lnTo>
                  <a:pt x="0" y="214249"/>
                </a:lnTo>
              </a:path>
            </a:pathLst>
          </a:custGeom>
          <a:ln w="26458">
            <a:solidFill>
              <a:srgbClr val="385D8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"/>
          <p:cNvSpPr txBox="1"/>
          <p:nvPr/>
        </p:nvSpPr>
        <p:spPr>
          <a:xfrm>
            <a:off x="785786" y="512134"/>
            <a:ext cx="7358113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000099"/>
                </a:solidFill>
                <a:latin typeface="Times New Roman"/>
              </a:rPr>
              <a:t>ERGONOMİ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805891" y="1698675"/>
            <a:ext cx="326196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Ergonomi esas itibariyle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5891" y="2064435"/>
            <a:ext cx="2345131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işyerinin çalışana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5891" y="2430195"/>
            <a:ext cx="397093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uydurulmasıdır. Ne kadar çok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5891" y="2795923"/>
            <a:ext cx="3844015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uyum sağlanırsa o kadar çok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5891" y="3161969"/>
            <a:ext cx="4028541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güvenlik ve çalışanın etkinliği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5891" y="3527729"/>
            <a:ext cx="112836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sağlanır.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7519" y="4332782"/>
            <a:ext cx="438210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Ergonomi; ürünleri, görevleri ve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7519" y="4698542"/>
            <a:ext cx="2547518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çevreyi çalışanlara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7519" y="5064556"/>
            <a:ext cx="3104388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uyumlandırarak kalite,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7519" y="5430316"/>
            <a:ext cx="358871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verimlilik ve performansın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7519" y="5796076"/>
            <a:ext cx="391637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önündeki bariyerleri kaldırır.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9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4848" y="3282696"/>
            <a:ext cx="1901952" cy="1517904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1428729" y="512134"/>
            <a:ext cx="6108376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000099"/>
                </a:solidFill>
                <a:latin typeface="Times New Roman"/>
              </a:rPr>
              <a:t>ERGONOMİNİN BİLEŞENLERİ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948842" y="1674926"/>
            <a:ext cx="2418932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latin typeface="Times New Roman"/>
              </a:rPr>
              <a:t>Anatomik Bileşeni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48842" y="2040686"/>
            <a:ext cx="4294445" cy="4462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Antropometri (Vücut ölçüleri)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8842" y="2406446"/>
            <a:ext cx="5184111" cy="4462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Biyomekanik (Kuvvet uygulamaları)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8842" y="3138220"/>
            <a:ext cx="2415726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latin typeface="Times New Roman"/>
              </a:rPr>
              <a:t>Fizyolojik Bileşeni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8842" y="3503980"/>
            <a:ext cx="4655121" cy="4462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İş fizyolojisi (Enerji harcanması)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8842" y="3869740"/>
            <a:ext cx="5738750" cy="4462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Çevre fizyolojisi (Fizik çevrenin etkileri)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8842" y="4601228"/>
            <a:ext cx="2417328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latin typeface="Times New Roman"/>
              </a:rPr>
              <a:t>Psikolojik Bileşeni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8842" y="4967274"/>
            <a:ext cx="4829848" cy="4462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Bilgi değerlendirme ve karar alma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8842" y="5333085"/>
            <a:ext cx="2862963" cy="4462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Mesleksel psikoloji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8842" y="5698845"/>
            <a:ext cx="4712829" cy="4462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Eğitim, efor ve kişisel farklılıklar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5312" y="3145536"/>
            <a:ext cx="2350008" cy="2414015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5923026" y="3136899"/>
            <a:ext cx="0" cy="2436876"/>
          </a:xfrm>
          <a:custGeom>
            <a:avLst/>
            <a:gdLst/>
            <a:ahLst/>
            <a:cxnLst/>
            <a:rect l="0" t="0" r="0" b="0"/>
            <a:pathLst>
              <a:path h="2436876">
                <a:moveTo>
                  <a:pt x="0" y="2436876"/>
                </a:moveTo>
                <a:lnTo>
                  <a:pt x="2370074" y="2436876"/>
                </a:lnTo>
                <a:lnTo>
                  <a:pt x="2370074" y="0"/>
                </a:lnTo>
                <a:lnTo>
                  <a:pt x="0" y="0"/>
                </a:lnTo>
                <a:lnTo>
                  <a:pt x="0" y="2436876"/>
                </a:lnTo>
              </a:path>
            </a:pathLst>
          </a:custGeom>
          <a:ln w="13229">
            <a:solidFill>
              <a:srgbClr val="00339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2071671" y="512134"/>
            <a:ext cx="4475330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000099"/>
                </a:solidFill>
                <a:latin typeface="Times New Roman"/>
              </a:rPr>
              <a:t>ERGONOMİ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960424" y="2055926"/>
            <a:ext cx="422757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Ergonominin konusu iş ve insan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4516" y="2421686"/>
            <a:ext cx="311048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ilişkileri ve bu ilişkileri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4516" y="2787414"/>
            <a:ext cx="4279705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etkileyen çevresel etmenlerdir.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0424" y="3665524"/>
            <a:ext cx="415958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İnsan özellikleri, insan-makine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4516" y="4031284"/>
            <a:ext cx="342778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ilişkisi, çalışma koşulları,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4516" y="4397012"/>
            <a:ext cx="3642646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çevresel koşullar bir bütün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4516" y="4763058"/>
            <a:ext cx="374843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olarak ergonominin çalışma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4516" y="5128818"/>
            <a:ext cx="195559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sahasına girer.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 1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4688" y="2002536"/>
            <a:ext cx="3099816" cy="3986784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2357423" y="512134"/>
            <a:ext cx="4189578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000099"/>
                </a:solidFill>
                <a:latin typeface="Times New Roman"/>
              </a:rPr>
              <a:t>ERGONOMİ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911352" y="2028748"/>
            <a:ext cx="402336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Yapılan işin anlamlı ve yararlı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91540" y="2577356"/>
            <a:ext cx="2752960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algılanması sağlanır.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7448" y="3199434"/>
            <a:ext cx="339791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Çalışanlara yeteneklerini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1540" y="3748074"/>
            <a:ext cx="319887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kullanma ve kendilerini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1540" y="4296809"/>
            <a:ext cx="3845540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kanıtlama olanağı verilerek,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1540" y="4845735"/>
            <a:ext cx="345521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kendilerini değer yaratıcı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1540" y="5394350"/>
            <a:ext cx="377037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olarak algılamaları sağlanır.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 10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5080" y="2788920"/>
            <a:ext cx="2084832" cy="2350008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2500299" y="512134"/>
            <a:ext cx="4046702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000099"/>
                </a:solidFill>
                <a:latin typeface="Times New Roman"/>
              </a:rPr>
              <a:t>ERGONOMİ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889101" y="2057450"/>
            <a:ext cx="474786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Ergonomik uygulamaların başarıyla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3193" y="2606090"/>
            <a:ext cx="5077967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yerine getirilmesiyle birlikte iş süresi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193" y="3154698"/>
            <a:ext cx="3898874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kısalır, yorgunluk-kazalar-işe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193" y="3703624"/>
            <a:ext cx="4913121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devamsızlık-malzemenin bozulması-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3193" y="4252264"/>
            <a:ext cx="4341621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malzemenin israfı azalır, kalite-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3193" y="4801158"/>
            <a:ext cx="315653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üretkenlik-kar yükselir.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 1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8152" y="2496312"/>
            <a:ext cx="2898648" cy="2404871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2143109" y="512134"/>
            <a:ext cx="4403892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000099"/>
                </a:solidFill>
                <a:latin typeface="Times New Roman"/>
              </a:rPr>
              <a:t>ERGONOMİ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824484" y="2012873"/>
            <a:ext cx="4764938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Çalışma ortamlarında insanların ne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91540" y="2378728"/>
            <a:ext cx="395140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latin typeface="Times New Roman"/>
              </a:rPr>
              <a:t>gibi yüklenmelerle karşı karşıya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1540" y="2744774"/>
            <a:ext cx="419826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latin typeface="Times New Roman"/>
              </a:rPr>
              <a:t>kaldığını, bireyler açısından hangi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1540" y="3110534"/>
            <a:ext cx="3765454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latin typeface="Times New Roman"/>
              </a:rPr>
              <a:t>zorlanmaların doğduğunu, işin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1540" y="3476294"/>
            <a:ext cx="401712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latin typeface="Times New Roman"/>
              </a:rPr>
              <a:t>gerektirdiği özellikler ile insanın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1540" y="3842022"/>
            <a:ext cx="2875787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latin typeface="Times New Roman"/>
              </a:rPr>
              <a:t>uygunluk özelliklerinin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1540" y="4208068"/>
            <a:ext cx="395781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latin typeface="Times New Roman"/>
              </a:rPr>
              <a:t>birbirleriyle en iyi biçimde nasıl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1540" y="4573828"/>
            <a:ext cx="4033155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latin typeface="Times New Roman"/>
              </a:rPr>
              <a:t>bağdaştırılabileceğini belirlemek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1540" y="4939588"/>
            <a:ext cx="4439549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latin typeface="Times New Roman"/>
              </a:rPr>
              <a:t>ergonomi biliminin kapsama alanını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1540" y="5305367"/>
            <a:ext cx="117083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latin typeface="Times New Roman"/>
              </a:rPr>
              <a:t>oluşturur.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 10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392" y="3611880"/>
            <a:ext cx="3931919" cy="2651759"/>
          </a:xfrm>
          <a:prstGeom prst="rect">
            <a:avLst/>
          </a:prstGeom>
        </p:spPr>
      </p:pic>
      <p:pic>
        <p:nvPicPr>
          <p:cNvPr id="110" name="Image 1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392" y="3611880"/>
            <a:ext cx="3931919" cy="2651759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1857357" y="512134"/>
            <a:ext cx="4689644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000099"/>
                </a:solidFill>
                <a:latin typeface="Times New Roman"/>
              </a:rPr>
              <a:t>ERGONOMİ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917448" y="1627015"/>
            <a:ext cx="7224148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Ergonominin hedeflere ulaşması ve bunların kontrolü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91540" y="1993061"/>
            <a:ext cx="7256983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için bir takım değerlendirme ölçütlerine, kriterlerine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1540" y="2358821"/>
            <a:ext cx="197693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ihtiyacı vardır.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7448" y="2980613"/>
            <a:ext cx="6977227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İşin ergonomik olmasını değerlendiren bu kriterler: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8544" y="3941483"/>
            <a:ext cx="863019" cy="1092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b="1" dirty="0" smtClean="0">
                <a:solidFill>
                  <a:srgbClr val="000000"/>
                </a:solidFill>
                <a:latin typeface="Arial"/>
              </a:rPr>
              <a:t>Beklenebilirlik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70790" y="4024294"/>
            <a:ext cx="620536" cy="1092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b="1" dirty="0" smtClean="0">
                <a:solidFill>
                  <a:srgbClr val="000000"/>
                </a:solidFill>
                <a:latin typeface="Arial"/>
              </a:rPr>
              <a:t>Hosnutluk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5840" y="3858818"/>
            <a:ext cx="2177584" cy="4462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 Yapılabilirlik,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75219" y="4107105"/>
            <a:ext cx="834481" cy="1092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b="1" dirty="0" smtClean="0">
                <a:solidFill>
                  <a:srgbClr val="000000"/>
                </a:solidFill>
                <a:latin typeface="Arial"/>
              </a:rPr>
              <a:t>Katlanabilirlik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51539" y="4272728"/>
            <a:ext cx="750988" cy="1092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900" b="1" dirty="0" smtClean="0">
                <a:solidFill>
                  <a:srgbClr val="000000"/>
                </a:solidFill>
                <a:latin typeface="Arial"/>
              </a:rPr>
              <a:t>Yapilabilirlik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5840" y="4297730"/>
            <a:ext cx="2370842" cy="4462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 Katlanabilirlik,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5840" y="4736642"/>
            <a:ext cx="2426946" cy="4462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 Beklenebilirlik,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5840" y="5175808"/>
            <a:ext cx="2168094" cy="4462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 Hoşnutluktur.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 1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784600"/>
            <a:ext cx="850900" cy="215900"/>
          </a:xfrm>
          <a:prstGeom prst="rect">
            <a:avLst/>
          </a:prstGeom>
        </p:spPr>
      </p:pic>
      <p:sp>
        <p:nvSpPr>
          <p:cNvPr id="2" name="Freeform 3"/>
          <p:cNvSpPr/>
          <p:nvPr/>
        </p:nvSpPr>
        <p:spPr>
          <a:xfrm>
            <a:off x="5643626" y="3786187"/>
            <a:ext cx="0" cy="214312"/>
          </a:xfrm>
          <a:custGeom>
            <a:avLst/>
            <a:gdLst/>
            <a:ahLst/>
            <a:cxnLst/>
            <a:rect l="0" t="0" r="0" b="0"/>
            <a:pathLst>
              <a:path h="214312">
                <a:moveTo>
                  <a:pt x="0" y="214312"/>
                </a:moveTo>
                <a:lnTo>
                  <a:pt x="857250" y="214312"/>
                </a:lnTo>
                <a:lnTo>
                  <a:pt x="857250" y="0"/>
                </a:lnTo>
                <a:lnTo>
                  <a:pt x="0" y="0"/>
                </a:lnTo>
                <a:lnTo>
                  <a:pt x="0" y="214312"/>
                </a:lnTo>
              </a:path>
            </a:pathLst>
          </a:custGeom>
          <a:ln w="26458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2214547" y="512134"/>
            <a:ext cx="4332454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000099"/>
                </a:solidFill>
                <a:latin typeface="Times New Roman"/>
              </a:rPr>
              <a:t>ERGONOMİ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591616" y="2055926"/>
            <a:ext cx="4496424" cy="4462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600" b="1" dirty="0" smtClean="0">
                <a:latin typeface="Times New Roman" pitchFamily="18" charset="0"/>
                <a:cs typeface="Times New Roman" pitchFamily="18" charset="0"/>
              </a:rPr>
              <a:t> Çevresel Faktörler Açısından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4516" y="2421686"/>
            <a:ext cx="3218189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latin typeface="Times New Roman"/>
              </a:rPr>
              <a:t>Çalışma Yeri Düzenleme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0424" y="3299764"/>
            <a:ext cx="3448060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latin typeface="Times New Roman"/>
              </a:rPr>
              <a:t>Çevresel faktörler açısından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4516" y="3665524"/>
            <a:ext cx="390254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ergonomik düzenleme çalışanın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4516" y="4031284"/>
            <a:ext cx="3816750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işini yapmasını olumsuz yönde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4516" y="4397012"/>
            <a:ext cx="385522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etkileyecek çevresel faktörlerin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4516" y="4763058"/>
            <a:ext cx="421111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(gürültü, aydınlatma, titreşim,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4516" y="5128818"/>
            <a:ext cx="3889247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iklim) düzenlenmesini içerir.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 1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2312" y="2450591"/>
            <a:ext cx="3566160" cy="2679191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2786050" y="481908"/>
            <a:ext cx="3377347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000099"/>
                </a:solidFill>
                <a:latin typeface="Times New Roman"/>
              </a:rPr>
              <a:t>AYDINLATMA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662940" y="2521000"/>
            <a:ext cx="366217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Yetersiz aydınlatma hem iş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2940" y="3069894"/>
            <a:ext cx="365485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kazalarını artırıcı bir unsur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2940" y="3618534"/>
            <a:ext cx="318576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hem de işin verimini ve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2940" y="4167174"/>
            <a:ext cx="303397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kalitesini düşürücü bir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940" y="4715909"/>
            <a:ext cx="1354360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faktördür.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7117" y="4941168"/>
            <a:ext cx="1993392" cy="1916832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55577" y="793058"/>
            <a:ext cx="6698236" cy="106182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rgbClr val="FF0000"/>
                </a:solidFill>
                <a:latin typeface="Times New Roman"/>
              </a:rPr>
              <a:t>Ergonomi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1520" y="1772816"/>
            <a:ext cx="5452455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İnsan, araç - gereç, çevre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1520" y="2321710"/>
            <a:ext cx="7471597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koşullarının etkileşimini inceleyen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251520" y="2870350"/>
            <a:ext cx="6870471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ve bu etkileşmeyle ortaya çıkan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251520" y="3419244"/>
            <a:ext cx="7202293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fiziksel ve psikososyal sorunların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1520" y="3967884"/>
            <a:ext cx="6828792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azaltılması ve engellenmesi için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1520" y="4516575"/>
            <a:ext cx="5247975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çalışan bir bilim dalıdır.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1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4919" y="3639312"/>
            <a:ext cx="2880360" cy="224028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2000232" y="481908"/>
            <a:ext cx="5266094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000099"/>
                </a:solidFill>
                <a:latin typeface="Times New Roman"/>
              </a:rPr>
              <a:t>AYDINLATMA DEĞERLERİ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917448" y="1771446"/>
            <a:ext cx="6334963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85 dbA’nın üzerindeki gürültü çalışan üzerinde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91540" y="2320181"/>
            <a:ext cx="7070803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fizyolojik (işitme duyusu kaybı) ve psikolojik etkiler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1540" y="2869107"/>
            <a:ext cx="655655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(uyumsuzluk, uykuya geç başlama, uyuyamama)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1540" y="3417747"/>
            <a:ext cx="130362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oluşturur.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 1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5464" y="2788920"/>
            <a:ext cx="3310128" cy="3419855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2285984" y="481908"/>
            <a:ext cx="4398519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000099"/>
                </a:solidFill>
                <a:latin typeface="Times New Roman"/>
              </a:rPr>
              <a:t>TERMAL KONFOR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648614" y="1957374"/>
            <a:ext cx="711403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Aşırı sıcak veya soğuk ortamlarda çalışma fizyolojik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8614" y="2579166"/>
            <a:ext cx="320131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zorlanmaya neden olur.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8614" y="3564051"/>
            <a:ext cx="384139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Çalışma ortamında ölçümler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8614" y="4185843"/>
            <a:ext cx="314675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Yapılarak uygun termal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8614" y="4807603"/>
            <a:ext cx="2138784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Konfor koşulları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8614" y="5429707"/>
            <a:ext cx="188915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sağlanmalıdır.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6696075" y="2909951"/>
            <a:ext cx="0" cy="2681223"/>
          </a:xfrm>
          <a:custGeom>
            <a:avLst/>
            <a:gdLst/>
            <a:ahLst/>
            <a:cxnLst/>
            <a:rect l="0" t="0" r="0" b="0"/>
            <a:pathLst>
              <a:path h="2681223">
                <a:moveTo>
                  <a:pt x="0" y="2681223"/>
                </a:moveTo>
                <a:lnTo>
                  <a:pt x="1758949" y="2681223"/>
                </a:lnTo>
                <a:lnTo>
                  <a:pt x="1758949" y="0"/>
                </a:lnTo>
                <a:lnTo>
                  <a:pt x="0" y="0"/>
                </a:lnTo>
                <a:lnTo>
                  <a:pt x="0" y="2681223"/>
                </a:lnTo>
              </a:path>
            </a:pathLst>
          </a:custGeom>
          <a:ln w="39687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"/>
          <p:cNvSpPr txBox="1"/>
          <p:nvPr/>
        </p:nvSpPr>
        <p:spPr>
          <a:xfrm>
            <a:off x="1357290" y="512134"/>
            <a:ext cx="6429419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000099"/>
                </a:solidFill>
                <a:latin typeface="Times New Roman"/>
              </a:rPr>
              <a:t>ERGONOMİ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251520" y="1556792"/>
            <a:ext cx="5192127" cy="12772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00B050"/>
                </a:solidFill>
                <a:latin typeface="Times New Roman"/>
              </a:rPr>
              <a:t>İnsanın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/>
              </a:rPr>
              <a:t>doğduğu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/>
              </a:rPr>
              <a:t>andan</a:t>
            </a:r>
            <a:endParaRPr lang="tr-TR" altLang="zh-CN" sz="4000" b="1" dirty="0" smtClean="0">
              <a:solidFill>
                <a:srgbClr val="00B050"/>
              </a:solidFill>
              <a:latin typeface="Times New Roman"/>
            </a:endParaRPr>
          </a:p>
          <a:p>
            <a:r>
              <a:rPr lang="en-US" altLang="zh-CN" sz="4000" b="1" dirty="0" err="1" smtClean="0">
                <a:solidFill>
                  <a:srgbClr val="00B050"/>
                </a:solidFill>
                <a:latin typeface="Times New Roman"/>
              </a:rPr>
              <a:t>itibaren</a:t>
            </a:r>
            <a:r>
              <a:rPr lang="tr-TR" altLang="zh-CN" sz="4000" b="1" dirty="0" smtClean="0">
                <a:solidFill>
                  <a:srgbClr val="00B050"/>
                </a:solidFill>
                <a:latin typeface="Times New Roman"/>
              </a:rPr>
              <a:t> bütün hayatı</a:t>
            </a:r>
            <a:endParaRPr lang="en-US" altLang="zh-CN" sz="4000" b="1" dirty="0" smtClean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6684" y="2834065"/>
            <a:ext cx="3781805" cy="12772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00B050"/>
                </a:solidFill>
                <a:latin typeface="Times New Roman"/>
              </a:rPr>
              <a:t>boyunca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/>
              </a:rPr>
              <a:t>öğrenip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,</a:t>
            </a:r>
            <a:endParaRPr lang="tr-TR" altLang="zh-CN" sz="4000" b="1" dirty="0" smtClean="0">
              <a:solidFill>
                <a:srgbClr val="00B050"/>
              </a:solidFill>
              <a:latin typeface="Times New Roman"/>
            </a:endParaRPr>
          </a:p>
          <a:p>
            <a:r>
              <a:rPr lang="en-US" altLang="zh-CN" sz="4000" b="1" dirty="0" err="1" smtClean="0">
                <a:solidFill>
                  <a:srgbClr val="00B050"/>
                </a:solidFill>
                <a:latin typeface="Times New Roman"/>
              </a:rPr>
              <a:t>uyguladığı</a:t>
            </a:r>
            <a:r>
              <a:rPr lang="tr-TR" altLang="zh-CN" sz="4000" b="1" dirty="0" smtClean="0">
                <a:solidFill>
                  <a:srgbClr val="00B050"/>
                </a:solidFill>
                <a:latin typeface="Times New Roman"/>
              </a:rPr>
              <a:t> bir</a:t>
            </a:r>
            <a:endParaRPr lang="en-US" altLang="zh-CN" sz="4000" b="1" dirty="0" smtClean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4241" y="4175555"/>
            <a:ext cx="4877682" cy="12772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00B050"/>
                </a:solidFill>
                <a:latin typeface="Times New Roman"/>
              </a:rPr>
              <a:t>yaşam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4000" b="1" dirty="0" err="1" smtClean="0">
                <a:solidFill>
                  <a:srgbClr val="00B050"/>
                </a:solidFill>
                <a:latin typeface="Times New Roman"/>
              </a:rPr>
              <a:t>biçimi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,</a:t>
            </a:r>
            <a:endParaRPr lang="tr-TR" altLang="zh-CN" sz="4000" b="1" dirty="0" smtClean="0">
              <a:solidFill>
                <a:srgbClr val="00B050"/>
              </a:solidFill>
              <a:latin typeface="Times New Roman"/>
            </a:endParaRPr>
          </a:p>
          <a:p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4000" b="1" dirty="0" smtClean="0">
                <a:solidFill>
                  <a:srgbClr val="00B050"/>
                </a:solidFill>
                <a:latin typeface="Times New Roman"/>
              </a:rPr>
              <a:t>bir yaşam felsefesidir.</a:t>
            </a:r>
          </a:p>
        </p:txBody>
      </p:sp>
      <p:pic>
        <p:nvPicPr>
          <p:cNvPr id="14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3646" y="973799"/>
            <a:ext cx="3435331" cy="53593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6696075" y="2909951"/>
            <a:ext cx="0" cy="2681223"/>
          </a:xfrm>
          <a:custGeom>
            <a:avLst/>
            <a:gdLst/>
            <a:ahLst/>
            <a:cxnLst/>
            <a:rect l="0" t="0" r="0" b="0"/>
            <a:pathLst>
              <a:path h="2681223">
                <a:moveTo>
                  <a:pt x="0" y="2681223"/>
                </a:moveTo>
                <a:lnTo>
                  <a:pt x="1758949" y="2681223"/>
                </a:lnTo>
                <a:lnTo>
                  <a:pt x="1758949" y="0"/>
                </a:lnTo>
                <a:lnTo>
                  <a:pt x="0" y="0"/>
                </a:lnTo>
                <a:lnTo>
                  <a:pt x="0" y="2681223"/>
                </a:lnTo>
              </a:path>
            </a:pathLst>
          </a:custGeom>
          <a:ln w="39687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"/>
          <p:cNvSpPr txBox="1"/>
          <p:nvPr/>
        </p:nvSpPr>
        <p:spPr>
          <a:xfrm>
            <a:off x="827584" y="534979"/>
            <a:ext cx="6429419" cy="7848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0099"/>
                </a:solidFill>
                <a:latin typeface="Times New Roman"/>
              </a:rPr>
              <a:t>ERGONOMİ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0809" y="1351446"/>
            <a:ext cx="5069465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İnsanlar,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/>
              </a:rPr>
              <a:t>yaşamları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/>
              </a:rPr>
              <a:t>boyunca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,</a:t>
            </a:r>
            <a:endParaRPr lang="en-US" altLang="zh-CN" sz="3200" b="1" dirty="0" smtClean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0809" y="1858418"/>
            <a:ext cx="4227119" cy="10310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tr-TR" altLang="zh-CN" sz="3200" b="1" dirty="0" smtClean="0">
                <a:solidFill>
                  <a:srgbClr val="00B050"/>
                </a:solidFill>
                <a:latin typeface="Times New Roman"/>
              </a:rPr>
              <a:t>iş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/>
              </a:rPr>
              <a:t>ortamlarını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,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/>
              </a:rPr>
              <a:t>dinlenme</a:t>
            </a:r>
            <a:endParaRPr lang="tr-TR" altLang="zh-CN" sz="3200" b="1" dirty="0" smtClean="0">
              <a:solidFill>
                <a:srgbClr val="00B050"/>
              </a:solidFill>
              <a:latin typeface="Times New Roman"/>
            </a:endParaRPr>
          </a:p>
          <a:p>
            <a:r>
              <a:rPr lang="en-US" altLang="zh-CN" sz="3200" b="1" dirty="0" err="1" smtClean="0">
                <a:solidFill>
                  <a:srgbClr val="00B050"/>
                </a:solidFill>
                <a:latin typeface="Times New Roman"/>
              </a:rPr>
              <a:t>ortamlarını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,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4095" y="2889469"/>
            <a:ext cx="6059351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Times New Roman"/>
              </a:rPr>
              <a:t>Anatomik,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/>
              </a:rPr>
              <a:t>Fizyolojik 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ve </a:t>
            </a:r>
            <a:r>
              <a:rPr lang="en-US" altLang="zh-CN" sz="3200" b="1" dirty="0" smtClean="0">
                <a:solidFill>
                  <a:srgbClr val="7030A0"/>
                </a:solidFill>
                <a:latin typeface="Times New Roman"/>
              </a:rPr>
              <a:t>Psikolojik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6053" y="3428078"/>
            <a:ext cx="5930123" cy="103105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yapılarına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/>
              </a:rPr>
              <a:t>göre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,</a:t>
            </a:r>
            <a:endParaRPr lang="tr-TR" altLang="zh-CN" sz="3200" b="1" dirty="0" smtClean="0">
              <a:solidFill>
                <a:srgbClr val="00B050"/>
              </a:solidFill>
              <a:latin typeface="Times New Roman"/>
            </a:endParaRPr>
          </a:p>
          <a:p>
            <a:r>
              <a:rPr lang="en-US" altLang="zh-CN" sz="3200" b="1" dirty="0" err="1" smtClean="0">
                <a:solidFill>
                  <a:srgbClr val="00B050"/>
                </a:solidFill>
                <a:latin typeface="Times New Roman"/>
              </a:rPr>
              <a:t>yani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Ergonomik yapıda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1553" y="4459129"/>
            <a:ext cx="3952172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oluşturmaya çalışırlar.</a:t>
            </a:r>
          </a:p>
        </p:txBody>
      </p:sp>
      <p:pic>
        <p:nvPicPr>
          <p:cNvPr id="14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4120" y="973799"/>
            <a:ext cx="2260814" cy="53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3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884133"/>
            <a:ext cx="3209544" cy="2487168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67544" y="973799"/>
            <a:ext cx="3646960" cy="7848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Times New Roman"/>
              </a:rPr>
              <a:t>Antropometri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7544" y="1854957"/>
            <a:ext cx="6330259" cy="7848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dirty="0" smtClean="0">
                <a:solidFill>
                  <a:srgbClr val="000000"/>
                </a:solidFill>
                <a:latin typeface="Times New Roman"/>
              </a:rPr>
              <a:t>İnsan vücudu ölçülerine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7544" y="2660788"/>
            <a:ext cx="5146858" cy="7848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dirty="0" smtClean="0">
                <a:solidFill>
                  <a:srgbClr val="000000"/>
                </a:solidFill>
                <a:latin typeface="Times New Roman"/>
              </a:rPr>
              <a:t>uygunluk demektir.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0100" y="2349500"/>
            <a:ext cx="2247900" cy="2578100"/>
          </a:xfrm>
          <a:prstGeom prst="rect">
            <a:avLst/>
          </a:prstGeom>
        </p:spPr>
      </p:pic>
      <p:pic>
        <p:nvPicPr>
          <p:cNvPr id="16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0600" y="3835400"/>
            <a:ext cx="2184400" cy="1981200"/>
          </a:xfrm>
          <a:prstGeom prst="rect">
            <a:avLst/>
          </a:prstGeom>
        </p:spPr>
      </p:pic>
      <p:pic>
        <p:nvPicPr>
          <p:cNvPr id="17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7800" y="4864100"/>
            <a:ext cx="419100" cy="584200"/>
          </a:xfrm>
          <a:prstGeom prst="rect">
            <a:avLst/>
          </a:prstGeom>
        </p:spPr>
      </p:pic>
      <p:pic>
        <p:nvPicPr>
          <p:cNvPr id="18" name="Imag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04100" y="2578100"/>
            <a:ext cx="558800" cy="787400"/>
          </a:xfrm>
          <a:prstGeom prst="rect">
            <a:avLst/>
          </a:prstGeom>
        </p:spPr>
      </p:pic>
      <p:pic>
        <p:nvPicPr>
          <p:cNvPr id="19" name="Imag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81900" y="2857500"/>
            <a:ext cx="304800" cy="393700"/>
          </a:xfrm>
          <a:prstGeom prst="rect">
            <a:avLst/>
          </a:prstGeom>
        </p:spPr>
      </p:pic>
      <p:pic>
        <p:nvPicPr>
          <p:cNvPr id="20" name="Image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96100" y="4114800"/>
            <a:ext cx="1282700" cy="1371600"/>
          </a:xfrm>
          <a:prstGeom prst="rect">
            <a:avLst/>
          </a:prstGeom>
        </p:spPr>
      </p:pic>
      <p:pic>
        <p:nvPicPr>
          <p:cNvPr id="21" name="Image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9300" y="4902200"/>
            <a:ext cx="317500" cy="342900"/>
          </a:xfrm>
          <a:prstGeom prst="rect">
            <a:avLst/>
          </a:prstGeom>
        </p:spPr>
      </p:pic>
      <p:pic>
        <p:nvPicPr>
          <p:cNvPr id="22" name="Image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96200" y="4254500"/>
            <a:ext cx="101600" cy="393700"/>
          </a:xfrm>
          <a:prstGeom prst="rect">
            <a:avLst/>
          </a:prstGeom>
        </p:spPr>
      </p:pic>
      <p:pic>
        <p:nvPicPr>
          <p:cNvPr id="23" name="Image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67600" y="4533900"/>
            <a:ext cx="177800" cy="241300"/>
          </a:xfrm>
          <a:prstGeom prst="rect">
            <a:avLst/>
          </a:prstGeom>
        </p:spPr>
      </p:pic>
      <p:pic>
        <p:nvPicPr>
          <p:cNvPr id="24" name="Image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27900" y="4597400"/>
            <a:ext cx="101600" cy="127000"/>
          </a:xfrm>
          <a:prstGeom prst="rect">
            <a:avLst/>
          </a:prstGeom>
        </p:spPr>
      </p:pic>
      <p:pic>
        <p:nvPicPr>
          <p:cNvPr id="25" name="Image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97700" y="4597400"/>
            <a:ext cx="419100" cy="241300"/>
          </a:xfrm>
          <a:prstGeom prst="rect">
            <a:avLst/>
          </a:prstGeom>
        </p:spPr>
      </p:pic>
      <p:pic>
        <p:nvPicPr>
          <p:cNvPr id="26" name="Image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37400" y="4318000"/>
            <a:ext cx="139700" cy="203200"/>
          </a:xfrm>
          <a:prstGeom prst="rect">
            <a:avLst/>
          </a:prstGeom>
        </p:spPr>
      </p:pic>
      <p:pic>
        <p:nvPicPr>
          <p:cNvPr id="27" name="Image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24600" y="2933700"/>
            <a:ext cx="127000" cy="279400"/>
          </a:xfrm>
          <a:prstGeom prst="rect">
            <a:avLst/>
          </a:prstGeom>
        </p:spPr>
      </p:pic>
      <p:pic>
        <p:nvPicPr>
          <p:cNvPr id="28" name="Image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59500" y="3327400"/>
            <a:ext cx="1612900" cy="1574800"/>
          </a:xfrm>
          <a:prstGeom prst="rect">
            <a:avLst/>
          </a:prstGeom>
        </p:spPr>
      </p:pic>
      <p:pic>
        <p:nvPicPr>
          <p:cNvPr id="29" name="Image 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769100" y="3975100"/>
            <a:ext cx="317500" cy="254000"/>
          </a:xfrm>
          <a:prstGeom prst="rect">
            <a:avLst/>
          </a:prstGeom>
        </p:spPr>
      </p:pic>
      <p:pic>
        <p:nvPicPr>
          <p:cNvPr id="30" name="Image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12000" y="4495800"/>
            <a:ext cx="279400" cy="279400"/>
          </a:xfrm>
          <a:prstGeom prst="rect">
            <a:avLst/>
          </a:prstGeom>
        </p:spPr>
      </p:pic>
      <p:pic>
        <p:nvPicPr>
          <p:cNvPr id="31" name="Image 3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56500" y="3073400"/>
            <a:ext cx="203200" cy="355600"/>
          </a:xfrm>
          <a:prstGeom prst="rect">
            <a:avLst/>
          </a:prstGeom>
        </p:spPr>
      </p:pic>
      <p:pic>
        <p:nvPicPr>
          <p:cNvPr id="32" name="Image 3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286500" y="3124200"/>
            <a:ext cx="241300" cy="419100"/>
          </a:xfrm>
          <a:prstGeom prst="rect">
            <a:avLst/>
          </a:prstGeom>
        </p:spPr>
      </p:pic>
      <p:pic>
        <p:nvPicPr>
          <p:cNvPr id="33" name="Image 3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731000" y="3149600"/>
            <a:ext cx="431800" cy="952500"/>
          </a:xfrm>
          <a:prstGeom prst="rect">
            <a:avLst/>
          </a:prstGeom>
        </p:spPr>
      </p:pic>
      <p:pic>
        <p:nvPicPr>
          <p:cNvPr id="34" name="Image 3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337300" y="4267200"/>
            <a:ext cx="88900" cy="393700"/>
          </a:xfrm>
          <a:prstGeom prst="rect">
            <a:avLst/>
          </a:prstGeom>
        </p:spPr>
      </p:pic>
      <p:pic>
        <p:nvPicPr>
          <p:cNvPr id="35" name="Image 3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565900" y="4152900"/>
            <a:ext cx="101600" cy="444500"/>
          </a:xfrm>
          <a:prstGeom prst="rect">
            <a:avLst/>
          </a:prstGeom>
        </p:spPr>
      </p:pic>
      <p:pic>
        <p:nvPicPr>
          <p:cNvPr id="36" name="Image 3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464300" y="3670300"/>
            <a:ext cx="241300" cy="330200"/>
          </a:xfrm>
          <a:prstGeom prst="rect">
            <a:avLst/>
          </a:prstGeom>
        </p:spPr>
      </p:pic>
      <p:pic>
        <p:nvPicPr>
          <p:cNvPr id="37" name="Image 3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159500" y="3479800"/>
            <a:ext cx="203200" cy="774700"/>
          </a:xfrm>
          <a:prstGeom prst="rect">
            <a:avLst/>
          </a:prstGeom>
        </p:spPr>
      </p:pic>
      <p:pic>
        <p:nvPicPr>
          <p:cNvPr id="38" name="Image 3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429500" y="2603500"/>
            <a:ext cx="292100" cy="266700"/>
          </a:xfrm>
          <a:prstGeom prst="rect">
            <a:avLst/>
          </a:prstGeom>
        </p:spPr>
      </p:pic>
      <p:pic>
        <p:nvPicPr>
          <p:cNvPr id="39" name="Image 3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124700" y="3581400"/>
            <a:ext cx="152400" cy="152400"/>
          </a:xfrm>
          <a:prstGeom prst="rect">
            <a:avLst/>
          </a:prstGeom>
        </p:spPr>
      </p:pic>
      <p:pic>
        <p:nvPicPr>
          <p:cNvPr id="40" name="Image 40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13500" y="4851400"/>
            <a:ext cx="266700" cy="342900"/>
          </a:xfrm>
          <a:prstGeom prst="rect">
            <a:avLst/>
          </a:prstGeom>
        </p:spPr>
      </p:pic>
      <p:pic>
        <p:nvPicPr>
          <p:cNvPr id="41" name="Image 4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870700" y="3530600"/>
            <a:ext cx="203200" cy="127000"/>
          </a:xfrm>
          <a:prstGeom prst="rect">
            <a:avLst/>
          </a:prstGeom>
        </p:spPr>
      </p:pic>
      <p:pic>
        <p:nvPicPr>
          <p:cNvPr id="42" name="Image 42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467600" y="4483100"/>
            <a:ext cx="279400" cy="266700"/>
          </a:xfrm>
          <a:prstGeom prst="rect">
            <a:avLst/>
          </a:prstGeom>
        </p:spPr>
      </p:pic>
      <p:pic>
        <p:nvPicPr>
          <p:cNvPr id="43" name="Image 43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883400" y="4064000"/>
            <a:ext cx="88900" cy="330200"/>
          </a:xfrm>
          <a:prstGeom prst="rect">
            <a:avLst/>
          </a:prstGeom>
        </p:spPr>
      </p:pic>
      <p:pic>
        <p:nvPicPr>
          <p:cNvPr id="44" name="Image 44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223000" y="2501900"/>
            <a:ext cx="571500" cy="1511300"/>
          </a:xfrm>
          <a:prstGeom prst="rect">
            <a:avLst/>
          </a:prstGeom>
        </p:spPr>
      </p:pic>
      <p:pic>
        <p:nvPicPr>
          <p:cNvPr id="45" name="Image 45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6311900" y="2946400"/>
            <a:ext cx="50800" cy="241300"/>
          </a:xfrm>
          <a:prstGeom prst="rect">
            <a:avLst/>
          </a:prstGeom>
        </p:spPr>
      </p:pic>
      <p:pic>
        <p:nvPicPr>
          <p:cNvPr id="46" name="Image 46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159500" y="3467100"/>
            <a:ext cx="431800" cy="812800"/>
          </a:xfrm>
          <a:prstGeom prst="rect">
            <a:avLst/>
          </a:prstGeom>
        </p:spPr>
      </p:pic>
      <p:pic>
        <p:nvPicPr>
          <p:cNvPr id="47" name="Image 47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6438900" y="4076700"/>
            <a:ext cx="50800" cy="139700"/>
          </a:xfrm>
          <a:prstGeom prst="rect">
            <a:avLst/>
          </a:prstGeom>
        </p:spPr>
      </p:pic>
      <p:pic>
        <p:nvPicPr>
          <p:cNvPr id="48" name="Image 48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057900" y="4267200"/>
            <a:ext cx="342900" cy="558800"/>
          </a:xfrm>
          <a:prstGeom prst="rect">
            <a:avLst/>
          </a:prstGeom>
        </p:spPr>
      </p:pic>
      <p:pic>
        <p:nvPicPr>
          <p:cNvPr id="49" name="Image 49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388100" y="4114800"/>
            <a:ext cx="749300" cy="800100"/>
          </a:xfrm>
          <a:prstGeom prst="rect">
            <a:avLst/>
          </a:prstGeom>
        </p:spPr>
      </p:pic>
      <p:pic>
        <p:nvPicPr>
          <p:cNvPr id="50" name="Image 50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6565900" y="4483100"/>
            <a:ext cx="190500" cy="114300"/>
          </a:xfrm>
          <a:prstGeom prst="rect">
            <a:avLst/>
          </a:prstGeom>
        </p:spPr>
      </p:pic>
      <p:pic>
        <p:nvPicPr>
          <p:cNvPr id="51" name="Image 51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6400800" y="4826000"/>
            <a:ext cx="292100" cy="381000"/>
          </a:xfrm>
          <a:prstGeom prst="rect">
            <a:avLst/>
          </a:prstGeom>
        </p:spPr>
      </p:pic>
      <p:pic>
        <p:nvPicPr>
          <p:cNvPr id="52" name="Image 52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6527800" y="4851400"/>
            <a:ext cx="431800" cy="609600"/>
          </a:xfrm>
          <a:prstGeom prst="rect">
            <a:avLst/>
          </a:prstGeom>
        </p:spPr>
      </p:pic>
      <p:pic>
        <p:nvPicPr>
          <p:cNvPr id="53" name="Image 53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6743700" y="4902200"/>
            <a:ext cx="190500" cy="127000"/>
          </a:xfrm>
          <a:prstGeom prst="rect">
            <a:avLst/>
          </a:prstGeom>
        </p:spPr>
      </p:pic>
      <p:pic>
        <p:nvPicPr>
          <p:cNvPr id="54" name="Image 54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6896100" y="4686300"/>
            <a:ext cx="876300" cy="812800"/>
          </a:xfrm>
          <a:prstGeom prst="rect">
            <a:avLst/>
          </a:prstGeom>
        </p:spPr>
      </p:pic>
      <p:pic>
        <p:nvPicPr>
          <p:cNvPr id="55" name="Image 55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6743700" y="3797300"/>
            <a:ext cx="381000" cy="774700"/>
          </a:xfrm>
          <a:prstGeom prst="rect">
            <a:avLst/>
          </a:prstGeom>
        </p:spPr>
      </p:pic>
      <p:pic>
        <p:nvPicPr>
          <p:cNvPr id="56" name="Image 56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7048500" y="4445000"/>
            <a:ext cx="152400" cy="88900"/>
          </a:xfrm>
          <a:prstGeom prst="rect">
            <a:avLst/>
          </a:prstGeom>
        </p:spPr>
      </p:pic>
      <p:pic>
        <p:nvPicPr>
          <p:cNvPr id="57" name="Image 57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7112000" y="4483100"/>
            <a:ext cx="292100" cy="304800"/>
          </a:xfrm>
          <a:prstGeom prst="rect">
            <a:avLst/>
          </a:prstGeom>
        </p:spPr>
      </p:pic>
      <p:pic>
        <p:nvPicPr>
          <p:cNvPr id="58" name="Image 58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7124700" y="4305300"/>
            <a:ext cx="165100" cy="203200"/>
          </a:xfrm>
          <a:prstGeom prst="rect">
            <a:avLst/>
          </a:prstGeom>
        </p:spPr>
      </p:pic>
      <p:pic>
        <p:nvPicPr>
          <p:cNvPr id="59" name="Image 59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7340600" y="4597400"/>
            <a:ext cx="101600" cy="127000"/>
          </a:xfrm>
          <a:prstGeom prst="rect">
            <a:avLst/>
          </a:prstGeom>
        </p:spPr>
      </p:pic>
      <p:pic>
        <p:nvPicPr>
          <p:cNvPr id="60" name="Image 60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7239000" y="4343400"/>
            <a:ext cx="254000" cy="177800"/>
          </a:xfrm>
          <a:prstGeom prst="rect">
            <a:avLst/>
          </a:prstGeom>
        </p:spPr>
      </p:pic>
      <p:pic>
        <p:nvPicPr>
          <p:cNvPr id="61" name="Image 61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6908800" y="4178300"/>
            <a:ext cx="673100" cy="317500"/>
          </a:xfrm>
          <a:prstGeom prst="rect">
            <a:avLst/>
          </a:prstGeom>
        </p:spPr>
      </p:pic>
      <p:pic>
        <p:nvPicPr>
          <p:cNvPr id="62" name="Image 62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7467600" y="4279900"/>
            <a:ext cx="88900" cy="177800"/>
          </a:xfrm>
          <a:prstGeom prst="rect">
            <a:avLst/>
          </a:prstGeom>
        </p:spPr>
      </p:pic>
      <p:pic>
        <p:nvPicPr>
          <p:cNvPr id="63" name="Image 63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7264400" y="4140200"/>
            <a:ext cx="177800" cy="88900"/>
          </a:xfrm>
          <a:prstGeom prst="rect">
            <a:avLst/>
          </a:prstGeom>
        </p:spPr>
      </p:pic>
      <p:pic>
        <p:nvPicPr>
          <p:cNvPr id="64" name="Image 64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7454900" y="4483100"/>
            <a:ext cx="292100" cy="279400"/>
          </a:xfrm>
          <a:prstGeom prst="rect">
            <a:avLst/>
          </a:prstGeom>
        </p:spPr>
      </p:pic>
      <p:pic>
        <p:nvPicPr>
          <p:cNvPr id="65" name="Image 65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7632700" y="4495800"/>
            <a:ext cx="88900" cy="63500"/>
          </a:xfrm>
          <a:prstGeom prst="rect">
            <a:avLst/>
          </a:prstGeom>
        </p:spPr>
      </p:pic>
      <p:pic>
        <p:nvPicPr>
          <p:cNvPr id="66" name="Image 66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7302500" y="3911600"/>
            <a:ext cx="444500" cy="673100"/>
          </a:xfrm>
          <a:prstGeom prst="rect">
            <a:avLst/>
          </a:prstGeom>
        </p:spPr>
      </p:pic>
      <p:pic>
        <p:nvPicPr>
          <p:cNvPr id="67" name="Image 67"/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7658100" y="4102100"/>
            <a:ext cx="533400" cy="647700"/>
          </a:xfrm>
          <a:prstGeom prst="rect">
            <a:avLst/>
          </a:prstGeom>
        </p:spPr>
      </p:pic>
      <p:pic>
        <p:nvPicPr>
          <p:cNvPr id="68" name="Image 68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7581900" y="3822700"/>
            <a:ext cx="495300" cy="266700"/>
          </a:xfrm>
          <a:prstGeom prst="rect">
            <a:avLst/>
          </a:prstGeom>
        </p:spPr>
      </p:pic>
      <p:pic>
        <p:nvPicPr>
          <p:cNvPr id="69" name="Image 69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6997700" y="3098800"/>
            <a:ext cx="330200" cy="1016000"/>
          </a:xfrm>
          <a:prstGeom prst="rect">
            <a:avLst/>
          </a:prstGeom>
        </p:spPr>
      </p:pic>
      <p:pic>
        <p:nvPicPr>
          <p:cNvPr id="70" name="Image 70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6731000" y="3136900"/>
            <a:ext cx="355600" cy="977900"/>
          </a:xfrm>
          <a:prstGeom prst="rect">
            <a:avLst/>
          </a:prstGeom>
        </p:spPr>
      </p:pic>
      <p:pic>
        <p:nvPicPr>
          <p:cNvPr id="71" name="Image 71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6858000" y="3530600"/>
            <a:ext cx="228600" cy="114300"/>
          </a:xfrm>
          <a:prstGeom prst="rect">
            <a:avLst/>
          </a:prstGeom>
        </p:spPr>
      </p:pic>
      <p:pic>
        <p:nvPicPr>
          <p:cNvPr id="72" name="Image 72"/>
          <p:cNvPicPr>
            <a:picLocks noChangeAspect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6858000" y="3568700"/>
            <a:ext cx="215900" cy="101600"/>
          </a:xfrm>
          <a:prstGeom prst="rect">
            <a:avLst/>
          </a:prstGeom>
        </p:spPr>
      </p:pic>
      <p:pic>
        <p:nvPicPr>
          <p:cNvPr id="73" name="Image 73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7226300" y="3378200"/>
            <a:ext cx="558800" cy="635000"/>
          </a:xfrm>
          <a:prstGeom prst="rect">
            <a:avLst/>
          </a:prstGeom>
        </p:spPr>
      </p:pic>
      <p:pic>
        <p:nvPicPr>
          <p:cNvPr id="74" name="Image 74"/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7543800" y="3060700"/>
            <a:ext cx="152400" cy="330200"/>
          </a:xfrm>
          <a:prstGeom prst="rect">
            <a:avLst/>
          </a:prstGeom>
        </p:spPr>
      </p:pic>
      <p:pic>
        <p:nvPicPr>
          <p:cNvPr id="75" name="Image 75"/>
          <p:cNvPicPr>
            <a:picLocks noChangeAspect="1"/>
          </p:cNvPicPr>
          <p:nvPr/>
        </p:nvPicPr>
        <p:blipFill>
          <a:blip r:embed="rId62" cstate="print"/>
          <a:stretch>
            <a:fillRect/>
          </a:stretch>
        </p:blipFill>
        <p:spPr>
          <a:xfrm>
            <a:off x="7721600" y="3340100"/>
            <a:ext cx="38100" cy="88900"/>
          </a:xfrm>
          <a:prstGeom prst="rect">
            <a:avLst/>
          </a:prstGeom>
        </p:spPr>
      </p:pic>
      <p:pic>
        <p:nvPicPr>
          <p:cNvPr id="76" name="Image 76"/>
          <p:cNvPicPr>
            <a:picLocks noChangeAspect="1"/>
          </p:cNvPicPr>
          <p:nvPr/>
        </p:nvPicPr>
        <p:blipFill>
          <a:blip r:embed="rId63" cstate="print"/>
          <a:stretch>
            <a:fillRect/>
          </a:stretch>
        </p:blipFill>
        <p:spPr>
          <a:xfrm>
            <a:off x="7404100" y="2565400"/>
            <a:ext cx="381000" cy="571500"/>
          </a:xfrm>
          <a:prstGeom prst="rect">
            <a:avLst/>
          </a:prstGeom>
        </p:spPr>
      </p:pic>
      <p:pic>
        <p:nvPicPr>
          <p:cNvPr id="77" name="Image 77"/>
          <p:cNvPicPr>
            <a:picLocks noChangeAspect="1"/>
          </p:cNvPicPr>
          <p:nvPr/>
        </p:nvPicPr>
        <p:blipFill>
          <a:blip r:embed="rId64" cstate="print"/>
          <a:stretch>
            <a:fillRect/>
          </a:stretch>
        </p:blipFill>
        <p:spPr>
          <a:xfrm>
            <a:off x="7416800" y="2603500"/>
            <a:ext cx="558800" cy="762000"/>
          </a:xfrm>
          <a:prstGeom prst="rect">
            <a:avLst/>
          </a:prstGeom>
        </p:spPr>
      </p:pic>
      <p:pic>
        <p:nvPicPr>
          <p:cNvPr id="78" name="Image 78"/>
          <p:cNvPicPr>
            <a:picLocks noChangeAspect="1"/>
          </p:cNvPicPr>
          <p:nvPr/>
        </p:nvPicPr>
        <p:blipFill>
          <a:blip r:embed="rId65" cstate="print"/>
          <a:stretch>
            <a:fillRect/>
          </a:stretch>
        </p:blipFill>
        <p:spPr>
          <a:xfrm>
            <a:off x="7569200" y="2844800"/>
            <a:ext cx="330200" cy="419100"/>
          </a:xfrm>
          <a:prstGeom prst="rect">
            <a:avLst/>
          </a:prstGeom>
        </p:spPr>
      </p:pic>
      <p:pic>
        <p:nvPicPr>
          <p:cNvPr id="79" name="Image 79"/>
          <p:cNvPicPr>
            <a:picLocks noChangeAspect="1"/>
          </p:cNvPicPr>
          <p:nvPr/>
        </p:nvPicPr>
        <p:blipFill>
          <a:blip r:embed="rId66" cstate="print"/>
          <a:stretch>
            <a:fillRect/>
          </a:stretch>
        </p:blipFill>
        <p:spPr>
          <a:xfrm>
            <a:off x="7518400" y="2692400"/>
            <a:ext cx="292100" cy="190500"/>
          </a:xfrm>
          <a:prstGeom prst="rect">
            <a:avLst/>
          </a:prstGeom>
        </p:spPr>
      </p:pic>
      <p:pic>
        <p:nvPicPr>
          <p:cNvPr id="80" name="Image 80"/>
          <p:cNvPicPr>
            <a:picLocks noChangeAspect="1"/>
          </p:cNvPicPr>
          <p:nvPr/>
        </p:nvPicPr>
        <p:blipFill>
          <a:blip r:embed="rId67" cstate="print"/>
          <a:stretch>
            <a:fillRect/>
          </a:stretch>
        </p:blipFill>
        <p:spPr>
          <a:xfrm>
            <a:off x="7543800" y="2768600"/>
            <a:ext cx="279400" cy="177800"/>
          </a:xfrm>
          <a:prstGeom prst="rect">
            <a:avLst/>
          </a:prstGeom>
        </p:spPr>
      </p:pic>
      <p:pic>
        <p:nvPicPr>
          <p:cNvPr id="81" name="Image 81"/>
          <p:cNvPicPr>
            <a:picLocks noChangeAspect="1"/>
          </p:cNvPicPr>
          <p:nvPr/>
        </p:nvPicPr>
        <p:blipFill>
          <a:blip r:embed="rId68" cstate="print"/>
          <a:stretch>
            <a:fillRect/>
          </a:stretch>
        </p:blipFill>
        <p:spPr>
          <a:xfrm>
            <a:off x="6591300" y="4940300"/>
            <a:ext cx="190500" cy="4699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928662" y="512134"/>
            <a:ext cx="7286675" cy="4616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rgbClr val="000099"/>
                </a:solidFill>
                <a:latin typeface="Times New Roman"/>
              </a:rPr>
              <a:t>ERGONOMİ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469799" y="1032454"/>
            <a:ext cx="5774017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/>
              </a:rPr>
              <a:t>Ergonomik düşünce, geniş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43891" y="1581380"/>
            <a:ext cx="5418150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/>
              </a:rPr>
              <a:t>anlamıyla tüm canlıların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3891" y="2130020"/>
            <a:ext cx="6276077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/>
              </a:rPr>
              <a:t>içinde bulundukları çevre ile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3891" y="2678628"/>
            <a:ext cx="4948471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/>
              </a:rPr>
              <a:t>uyum içinde yaşaması,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3891" y="3227554"/>
            <a:ext cx="5724644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/>
              </a:rPr>
              <a:t>sağlıklı ilişkiler kurulması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3891" y="3776194"/>
            <a:ext cx="5844549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/>
              </a:rPr>
              <a:t>amacına yönelik uğraşıları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3891" y="4325190"/>
            <a:ext cx="1592808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/>
              </a:rPr>
              <a:t>kapsar.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 8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2998" y="97249"/>
            <a:ext cx="2350008" cy="1719071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189661" y="475268"/>
            <a:ext cx="7429551" cy="7848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0099"/>
                </a:solidFill>
                <a:latin typeface="Times New Roman"/>
              </a:rPr>
              <a:t>ERGONOMİ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463960" y="1789018"/>
            <a:ext cx="6514604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/>
              </a:rPr>
              <a:t>Ergonomi ile ilgili endüstriyel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3960" y="2478724"/>
            <a:ext cx="8202887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/>
              </a:rPr>
              <a:t>ortamdaki ilk çalışmalar 1960 yılında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1227" y="3200158"/>
            <a:ext cx="7258397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/>
              </a:rPr>
              <a:t>Eastman Kodak fabrikasında bir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2570" y="3988373"/>
            <a:ext cx="7457170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/>
              </a:rPr>
              <a:t>endüstri mühendisi olan Harry H.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4773" y="4905627"/>
            <a:ext cx="8519383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/>
              </a:rPr>
              <a:t>Davis ve işyeri hekimi olan Dr. Charles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9605" y="5735543"/>
            <a:ext cx="6945556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/>
              </a:rPr>
              <a:t>Miller tarafından başlatılmıştır.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8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7" y="1783080"/>
            <a:ext cx="2584343" cy="3849624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785786" y="512134"/>
            <a:ext cx="7500989" cy="7848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latin typeface="Times New Roman"/>
              </a:rPr>
              <a:t>ERGONOMİ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251520" y="1307948"/>
            <a:ext cx="3989875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Burada sorun Davis’in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3904" y="1866331"/>
            <a:ext cx="4805803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geliştirdiği montaj hattında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6904" y="2436755"/>
            <a:ext cx="5596084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  <a:latin typeface="Times New Roman"/>
              </a:rPr>
              <a:t>çalışan işçilerin yakınmalarıydı.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6904" y="3100495"/>
            <a:ext cx="5760167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tr-TR" altLang="zh-CN" sz="3200" b="1" dirty="0" smtClean="0">
                <a:solidFill>
                  <a:srgbClr val="00B050"/>
                </a:solidFill>
                <a:latin typeface="Times New Roman"/>
              </a:rPr>
              <a:t>1 saate tamamlanması gereken iş</a:t>
            </a:r>
            <a:endParaRPr lang="en-US" altLang="zh-CN" sz="3200" b="1" dirty="0" smtClean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5869" y="3707892"/>
            <a:ext cx="4581382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tr-TR" altLang="zh-CN" sz="3200" b="1" dirty="0" smtClean="0">
                <a:solidFill>
                  <a:srgbClr val="00B050"/>
                </a:solidFill>
                <a:latin typeface="Times New Roman"/>
              </a:rPr>
              <a:t>çok daha fazla sürüyordu.</a:t>
            </a:r>
            <a:endParaRPr lang="en-US" altLang="zh-CN" sz="3200" b="1" dirty="0" smtClean="0">
              <a:solidFill>
                <a:srgbClr val="00B05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857224" y="512134"/>
            <a:ext cx="7643865" cy="7848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0099"/>
                </a:solidFill>
                <a:latin typeface="Times New Roman"/>
              </a:rPr>
              <a:t>ERGONOMİ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4349" y="1421471"/>
            <a:ext cx="7348102" cy="9079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tr-TR" altLang="zh-CN" sz="28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Times New Roman"/>
              </a:rPr>
              <a:t>Başlangıçta</a:t>
            </a:r>
            <a:r>
              <a:rPr lang="en-US" altLang="zh-CN" sz="28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2800" b="1" dirty="0" smtClean="0">
                <a:solidFill>
                  <a:srgbClr val="00B050"/>
                </a:solidFill>
                <a:latin typeface="Times New Roman"/>
              </a:rPr>
              <a:t>iş tasarımı üzerinde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Times New Roman"/>
              </a:rPr>
              <a:t>duruldu</a:t>
            </a:r>
            <a:r>
              <a:rPr lang="en-US" altLang="zh-CN" sz="2800" b="1" dirty="0" smtClean="0">
                <a:solidFill>
                  <a:srgbClr val="00B050"/>
                </a:solidFill>
                <a:latin typeface="Times New Roman"/>
              </a:rPr>
              <a:t>.</a:t>
            </a:r>
            <a:endParaRPr lang="tr-TR" altLang="zh-CN" sz="2800" b="1" dirty="0" smtClean="0">
              <a:solidFill>
                <a:srgbClr val="00B050"/>
              </a:solidFill>
              <a:latin typeface="Times New Roman"/>
            </a:endParaRPr>
          </a:p>
          <a:p>
            <a:r>
              <a:rPr lang="en-US" altLang="zh-CN" sz="28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Times New Roman"/>
              </a:rPr>
              <a:t>Daha</a:t>
            </a:r>
            <a:r>
              <a:rPr lang="en-US" altLang="zh-CN" sz="28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Times New Roman"/>
              </a:rPr>
              <a:t>sonra</a:t>
            </a:r>
            <a:r>
              <a:rPr lang="tr-TR" altLang="zh-CN" sz="2800" b="1" dirty="0" smtClean="0">
                <a:solidFill>
                  <a:srgbClr val="00B050"/>
                </a:solidFill>
                <a:latin typeface="Times New Roman"/>
              </a:rPr>
              <a:t>çalışmalarda FİZYOLOJİK öğelere</a:t>
            </a:r>
            <a:endParaRPr lang="en-US" altLang="zh-CN" sz="2800" b="1" dirty="0" smtClean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5576" y="2487900"/>
            <a:ext cx="6718121" cy="9079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tr-TR" altLang="zh-CN" sz="2800" b="1" dirty="0" smtClean="0">
                <a:solidFill>
                  <a:srgbClr val="00B050"/>
                </a:solidFill>
                <a:latin typeface="Times New Roman"/>
              </a:rPr>
              <a:t>Ağırlık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Times New Roman"/>
              </a:rPr>
              <a:t>verilerek</a:t>
            </a:r>
            <a:r>
              <a:rPr lang="en-US" altLang="zh-CN" sz="28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2800" b="1" dirty="0" smtClean="0">
                <a:solidFill>
                  <a:srgbClr val="00B050"/>
                </a:solidFill>
                <a:latin typeface="Times New Roman"/>
              </a:rPr>
              <a:t>çalışanların kalp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Times New Roman"/>
              </a:rPr>
              <a:t>hızları</a:t>
            </a:r>
            <a:r>
              <a:rPr lang="en-US" altLang="zh-CN" sz="28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Times New Roman"/>
              </a:rPr>
              <a:t>ve</a:t>
            </a:r>
            <a:endParaRPr lang="tr-TR" altLang="zh-CN" sz="2800" b="1" dirty="0" smtClean="0">
              <a:solidFill>
                <a:srgbClr val="00B050"/>
              </a:solidFill>
              <a:latin typeface="Times New Roman"/>
            </a:endParaRPr>
          </a:p>
          <a:p>
            <a:r>
              <a:rPr lang="en-US" altLang="zh-CN" sz="28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Times New Roman"/>
              </a:rPr>
              <a:t>oksijen</a:t>
            </a:r>
            <a:r>
              <a:rPr lang="en-US" altLang="zh-CN" sz="28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altLang="zh-CN" sz="2800" b="1" dirty="0" err="1" smtClean="0">
                <a:solidFill>
                  <a:srgbClr val="00B050"/>
                </a:solidFill>
                <a:latin typeface="Times New Roman"/>
              </a:rPr>
              <a:t>talepleri</a:t>
            </a:r>
            <a:r>
              <a:rPr lang="tr-TR" altLang="zh-CN" sz="2800" b="1" dirty="0" smtClean="0">
                <a:solidFill>
                  <a:srgbClr val="00B050"/>
                </a:solidFill>
                <a:latin typeface="Times New Roman"/>
              </a:rPr>
              <a:t> değerlendirilmiştir.</a:t>
            </a:r>
            <a:endParaRPr lang="en-US" altLang="zh-CN" sz="2800" b="1" dirty="0" smtClean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2219" y="3644869"/>
            <a:ext cx="7938648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/>
              </a:rPr>
              <a:t>Bu yolla işin, işçiler üzerindeki baskısı ortaya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1217" y="4432506"/>
            <a:ext cx="7056996" cy="10310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/>
              </a:rPr>
              <a:t>konulurken, gerekli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/>
              </a:rPr>
              <a:t>dinlenme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/>
              </a:rPr>
              <a:t>aralarının</a:t>
            </a:r>
            <a:endParaRPr lang="tr-TR" altLang="zh-CN" sz="3200" b="1" dirty="0" smtClean="0">
              <a:solidFill>
                <a:srgbClr val="FF0000"/>
              </a:solidFill>
              <a:latin typeface="Times New Roman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/>
              </a:rPr>
              <a:t>ne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/>
              </a:rPr>
              <a:t>olması</a:t>
            </a:r>
            <a:r>
              <a:rPr lang="tr-TR" altLang="zh-CN" sz="3200" b="1" dirty="0" smtClean="0">
                <a:solidFill>
                  <a:srgbClr val="FF0000"/>
                </a:solidFill>
                <a:latin typeface="Times New Roman"/>
              </a:rPr>
              <a:t> gerektiği belirlenmiştir.</a:t>
            </a:r>
            <a:endParaRPr lang="en-US" altLang="zh-CN" sz="3200" b="1" dirty="0" smtClean="0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10655CAD4E89E48A8C5473085C60FA3" ma:contentTypeVersion="1" ma:contentTypeDescription="Yeni belge oluşturun." ma:contentTypeScope="" ma:versionID="1522a1a2089ae74c58a6e9bcfca071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b87698a269e3d8a8d18e3e769e063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403F81-14F0-4FDF-AF91-0C63B2AA8CAD}"/>
</file>

<file path=customXml/itemProps2.xml><?xml version="1.0" encoding="utf-8"?>
<ds:datastoreItem xmlns:ds="http://schemas.openxmlformats.org/officeDocument/2006/customXml" ds:itemID="{3F7DC5DA-7242-4DE2-9FDD-DA0C5290AB00}"/>
</file>

<file path=customXml/itemProps3.xml><?xml version="1.0" encoding="utf-8"?>
<ds:datastoreItem xmlns:ds="http://schemas.openxmlformats.org/officeDocument/2006/customXml" ds:itemID="{A02FD13F-9277-472D-B1F6-1D79C2C61457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</TotalTime>
  <Words>582</Words>
  <Application>Microsoft Office PowerPoint</Application>
  <PresentationFormat>Ekran Gösterisi (4:3)</PresentationFormat>
  <Paragraphs>161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黑体</vt:lpstr>
      <vt:lpstr>Arial</vt:lpstr>
      <vt:lpstr>Lucida Sans Unicode</vt:lpstr>
      <vt:lpstr>Times New Roman</vt:lpstr>
      <vt:lpstr>Verdana</vt:lpstr>
      <vt:lpstr>Wingdings 2</vt:lpstr>
      <vt:lpstr>Wingdings 3</vt:lpstr>
      <vt:lpstr>Kalabalık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zhang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Dev6</dc:creator>
  <cp:lastModifiedBy>TURGUT</cp:lastModifiedBy>
  <cp:revision>10</cp:revision>
  <dcterms:created xsi:type="dcterms:W3CDTF">2011-07-04T07:01:15Z</dcterms:created>
  <dcterms:modified xsi:type="dcterms:W3CDTF">2018-07-11T08:02:11Z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0x010100C10655CAD4E89E48A8C5473085C60FA3</vt:lpwstr>
  </property>
</Properties>
</file>